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2A2BF1-5B4E-477E-82A9-CEF51C1D3AA5}" v="22" dt="2026-01-12T10:35:59.59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57" autoAdjust="0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35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y Tsai" userId="7058f5c1-7ee3-493d-a2af-f5f7268a852c" providerId="ADAL" clId="{B9A6D9F0-463A-42E9-B845-E4E791E6FCDC}"/>
    <pc:docChg chg="undo custSel modSld">
      <pc:chgData name="Andy Tsai" userId="7058f5c1-7ee3-493d-a2af-f5f7268a852c" providerId="ADAL" clId="{B9A6D9F0-463A-42E9-B845-E4E791E6FCDC}" dt="2026-01-12T10:35:56.254" v="401"/>
      <pc:docMkLst>
        <pc:docMk/>
      </pc:docMkLst>
      <pc:sldChg chg="modSp mod">
        <pc:chgData name="Andy Tsai" userId="7058f5c1-7ee3-493d-a2af-f5f7268a852c" providerId="ADAL" clId="{B9A6D9F0-463A-42E9-B845-E4E791E6FCDC}" dt="2026-01-12T10:30:47.710" v="254"/>
        <pc:sldMkLst>
          <pc:docMk/>
          <pc:sldMk cId="2987552906" sldId="264"/>
        </pc:sldMkLst>
        <pc:spChg chg="mod">
          <ac:chgData name="Andy Tsai" userId="7058f5c1-7ee3-493d-a2af-f5f7268a852c" providerId="ADAL" clId="{B9A6D9F0-463A-42E9-B845-E4E791E6FCDC}" dt="2026-01-12T10:30:47.710" v="254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Andy Tsai" userId="7058f5c1-7ee3-493d-a2af-f5f7268a852c" providerId="ADAL" clId="{B9A6D9F0-463A-42E9-B845-E4E791E6FCDC}" dt="2026-01-12T10:32:35.377" v="261" actId="255"/>
        <pc:sldMkLst>
          <pc:docMk/>
          <pc:sldMk cId="1578726356" sldId="265"/>
        </pc:sldMkLst>
        <pc:spChg chg="mod">
          <ac:chgData name="Andy Tsai" userId="7058f5c1-7ee3-493d-a2af-f5f7268a852c" providerId="ADAL" clId="{B9A6D9F0-463A-42E9-B845-E4E791E6FCDC}" dt="2026-01-12T10:32:35.377" v="261" actId="255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Andy Tsai" userId="7058f5c1-7ee3-493d-a2af-f5f7268a852c" providerId="ADAL" clId="{B9A6D9F0-463A-42E9-B845-E4E791E6FCDC}" dt="2026-01-12T10:31:59.237" v="258" actId="255"/>
        <pc:sldMkLst>
          <pc:docMk/>
          <pc:sldMk cId="779971636" sldId="266"/>
        </pc:sldMkLst>
        <pc:spChg chg="mod">
          <ac:chgData name="Andy Tsai" userId="7058f5c1-7ee3-493d-a2af-f5f7268a852c" providerId="ADAL" clId="{B9A6D9F0-463A-42E9-B845-E4E791E6FCDC}" dt="2026-01-12T10:31:59.237" v="258" actId="255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Andy Tsai" userId="7058f5c1-7ee3-493d-a2af-f5f7268a852c" providerId="ADAL" clId="{B9A6D9F0-463A-42E9-B845-E4E791E6FCDC}" dt="2026-01-12T10:35:56.254" v="401"/>
        <pc:sldMkLst>
          <pc:docMk/>
          <pc:sldMk cId="3410008520" sldId="275"/>
        </pc:sldMkLst>
        <pc:spChg chg="mod">
          <ac:chgData name="Andy Tsai" userId="7058f5c1-7ee3-493d-a2af-f5f7268a852c" providerId="ADAL" clId="{B9A6D9F0-463A-42E9-B845-E4E791E6FCDC}" dt="2026-01-12T10:35:56.254" v="401"/>
          <ac:spMkLst>
            <pc:docMk/>
            <pc:sldMk cId="3410008520" sldId="275"/>
            <ac:spMk id="5" creationId="{28684E62-A9F8-4E7A-AB01-78893062A1B4}"/>
          </ac:spMkLst>
        </pc:spChg>
      </pc:sldChg>
      <pc:sldChg chg="modSp mod">
        <pc:chgData name="Andy Tsai" userId="7058f5c1-7ee3-493d-a2af-f5f7268a852c" providerId="ADAL" clId="{B9A6D9F0-463A-42E9-B845-E4E791E6FCDC}" dt="2026-01-12T10:33:03.018" v="264" actId="255"/>
        <pc:sldMkLst>
          <pc:docMk/>
          <pc:sldMk cId="148114319" sldId="276"/>
        </pc:sldMkLst>
        <pc:spChg chg="mod">
          <ac:chgData name="Andy Tsai" userId="7058f5c1-7ee3-493d-a2af-f5f7268a852c" providerId="ADAL" clId="{B9A6D9F0-463A-42E9-B845-E4E791E6FCDC}" dt="2026-01-12T10:33:03.018" v="264" actId="255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Andy Tsai" userId="7058f5c1-7ee3-493d-a2af-f5f7268a852c" providerId="ADAL" clId="{B9A6D9F0-463A-42E9-B845-E4E791E6FCDC}" dt="2026-01-12T10:34:36.838" v="382" actId="27636"/>
        <pc:sldMkLst>
          <pc:docMk/>
          <pc:sldMk cId="1813711241" sldId="293"/>
        </pc:sldMkLst>
        <pc:spChg chg="mod">
          <ac:chgData name="Andy Tsai" userId="7058f5c1-7ee3-493d-a2af-f5f7268a852c" providerId="ADAL" clId="{B9A6D9F0-463A-42E9-B845-E4E791E6FCDC}" dt="2026-01-12T10:34:36.838" v="382" actId="27636"/>
          <ac:spMkLst>
            <pc:docMk/>
            <pc:sldMk cId="1813711241" sldId="293"/>
            <ac:spMk id="5" creationId="{1B07C49E-AFFC-EC46-8930-E4D428F5F943}"/>
          </ac:spMkLst>
        </pc:spChg>
      </pc:sldChg>
      <pc:sldChg chg="modSp mod">
        <pc:chgData name="Andy Tsai" userId="7058f5c1-7ee3-493d-a2af-f5f7268a852c" providerId="ADAL" clId="{B9A6D9F0-463A-42E9-B845-E4E791E6FCDC}" dt="2026-01-12T10:29:34.017" v="244" actId="6549"/>
        <pc:sldMkLst>
          <pc:docMk/>
          <pc:sldMk cId="280316088" sldId="299"/>
        </pc:sldMkLst>
        <pc:spChg chg="mod">
          <ac:chgData name="Andy Tsai" userId="7058f5c1-7ee3-493d-a2af-f5f7268a852c" providerId="ADAL" clId="{B9A6D9F0-463A-42E9-B845-E4E791E6FCDC}" dt="2026-01-12T10:29:34.017" v="244" actId="6549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Andy Tsai" userId="7058f5c1-7ee3-493d-a2af-f5f7268a852c" providerId="ADAL" clId="{B9A6D9F0-463A-42E9-B845-E4E791E6FCDC}" dt="2026-01-12T10:30:10.519" v="251"/>
        <pc:sldMkLst>
          <pc:docMk/>
          <pc:sldMk cId="1385553969" sldId="302"/>
        </pc:sldMkLst>
        <pc:spChg chg="mod">
          <ac:chgData name="Andy Tsai" userId="7058f5c1-7ee3-493d-a2af-f5f7268a852c" providerId="ADAL" clId="{B9A6D9F0-463A-42E9-B845-E4E791E6FCDC}" dt="2026-01-12T10:30:10.519" v="251"/>
          <ac:spMkLst>
            <pc:docMk/>
            <pc:sldMk cId="1385553969" sldId="302"/>
            <ac:spMk id="3" creationId="{AB0AB2AC-B7E6-6849-9AE9-697369407F8F}"/>
          </ac:spMkLst>
        </pc:spChg>
      </pc:sldChg>
      <pc:sldChg chg="modSp mod">
        <pc:chgData name="Andy Tsai" userId="7058f5c1-7ee3-493d-a2af-f5f7268a852c" providerId="ADAL" clId="{B9A6D9F0-463A-42E9-B845-E4E791E6FCDC}" dt="2026-01-12T10:34:07.725" v="375" actId="255"/>
        <pc:sldMkLst>
          <pc:docMk/>
          <pc:sldMk cId="334532777" sldId="303"/>
        </pc:sldMkLst>
        <pc:spChg chg="mod">
          <ac:chgData name="Andy Tsai" userId="7058f5c1-7ee3-493d-a2af-f5f7268a852c" providerId="ADAL" clId="{B9A6D9F0-463A-42E9-B845-E4E791E6FCDC}" dt="2026-01-12T10:34:07.725" v="375" actId="255"/>
          <ac:spMkLst>
            <pc:docMk/>
            <pc:sldMk cId="334532777" sldId="303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3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52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6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KMaxwell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Andy Tsai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2022/07/1</a:t>
            </a:r>
            <a:r>
              <a:rPr lang="en-US" altLang="zh-TW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1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were processed: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Import collected data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 column expose two message: ‘Mission Outcome’  and ‘Landing Location’</a:t>
            </a:r>
          </a:p>
          <a:p>
            <a:pPr marL="800100" lvl="1" indent="-342900">
              <a:buFont typeface="+mj-lt"/>
              <a:buAutoNum type="arabicPeriod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try to label the outcomes. </a:t>
            </a:r>
          </a:p>
          <a:p>
            <a:pPr lvl="2"/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</a:t>
            </a:r>
            <a:r>
              <a:rPr lang="en-US" altLang="zh-TW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 success, then </a:t>
            </a:r>
            <a:r>
              <a:rPr lang="en-US" altLang="zh-TW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lable</a:t>
            </a:r>
            <a:r>
              <a:rPr lang="en-US" altLang="zh-TW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be ‘1’,iIf mission fail, then </a:t>
            </a:r>
            <a:r>
              <a:rPr lang="en-US" altLang="zh-TW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lable</a:t>
            </a:r>
            <a:r>
              <a:rPr lang="en-US" altLang="zh-TW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be ‘0’,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Therefore, [True ASDS, True RTLS, True Ocean] will be labeled as ‘1’, [None </a:t>
            </a:r>
            <a:r>
              <a:rPr lang="en-US" altLang="zh-TW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None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False ASDS, False Ocean, None ASDS, False RTLS] will be labeled as ‘0’.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3-labs-jupyter-spacex-Data </a:t>
            </a:r>
            <a:r>
              <a:rPr lang="en-US" altLang="zh-TW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wrangling.ipynb</a:t>
            </a:r>
            <a:endParaRPr lang="en-US" altLang="zh-TW" sz="1200" dirty="0"/>
          </a:p>
          <a:p>
            <a:pPr lvl="1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using data visualization, the relation of successful rate with other properties (and other relationship) can be found.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generally increases over years.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altLang="zh-TW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is relative to orbit type.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altLang="zh-TW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has its payload mass limit.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 is relative to orbit type.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4-jupyter-labs-eda-sql-coursera_sqllite.ipynb</a:t>
            </a:r>
            <a:endParaRPr lang="en-US" altLang="zh-TW" sz="1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SQL queries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Loaded data set from .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db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file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dates of the first successful landing outcome on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boosters name with specific payload mass .</a:t>
            </a:r>
          </a:p>
          <a:p>
            <a:endParaRPr lang="en-US" altLang="zh-TW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4-jupyter-labs-eda-sql-coursera_sqllite.ipynb</a:t>
            </a:r>
            <a:endParaRPr lang="en-US" altLang="zh-TW" sz="1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&amp; explanation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maps mark the important property on the map, such as Launch Sites, successful and unsuccessful landings, and a proximity distance to railway, highway, coast, and city.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allows us to understand launch sites’ relative relationship in real world.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5-lab_jupyter_launch_site_location.ipynb</a:t>
            </a:r>
            <a:endParaRPr lang="en-US" altLang="zh-TW" sz="1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340441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&amp; explanation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includes  two parts: a pie chart and a scatter plot.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altLang="zh-TW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Range_Slider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a Dropdown items are added to select specific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pie chart is used to visualize launch site success rate.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scatter is used to see the relationship between launch sites, payload mass, and booster version category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Python script:</a:t>
            </a:r>
            <a:r>
              <a:rPr lang="zh-TW" alt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6-spacex_dash_app.py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70655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flow chart of predictive analysis are shown on the right hand.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KNN classification model (with best parameter found by </a:t>
            </a:r>
            <a:r>
              <a:rPr lang="en-US" altLang="zh-TW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come out with best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altLang="zh-TW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7-SpaceX_Machine Learning Prediction_Part_5.ipynb</a:t>
            </a:r>
            <a:endParaRPr lang="en-US" altLang="zh-TW" sz="13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246C23C-B317-DF76-50B4-6C64E09F9A51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89D6326B-0639-2AED-6C5F-9F1239267EF7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9" name="圓角矩形 7">
            <a:extLst>
              <a:ext uri="{FF2B5EF4-FFF2-40B4-BE49-F238E27FC236}">
                <a16:creationId xmlns:a16="http://schemas.microsoft.com/office/drawing/2014/main" id="{F44AA87F-CC50-2C18-17DF-3F0C0DAA2E52}"/>
              </a:ext>
            </a:extLst>
          </p:cNvPr>
          <p:cNvSpPr/>
          <p:nvPr/>
        </p:nvSpPr>
        <p:spPr>
          <a:xfrm>
            <a:off x="6359237" y="156516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Data Standardize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0" name="圓角矩形 8">
            <a:extLst>
              <a:ext uri="{FF2B5EF4-FFF2-40B4-BE49-F238E27FC236}">
                <a16:creationId xmlns:a16="http://schemas.microsoft.com/office/drawing/2014/main" id="{FACF253E-16D0-B0B8-E573-6956F21E8B1B}"/>
              </a:ext>
            </a:extLst>
          </p:cNvPr>
          <p:cNvSpPr/>
          <p:nvPr/>
        </p:nvSpPr>
        <p:spPr>
          <a:xfrm>
            <a:off x="6359237" y="239524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Split 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the data into train set and test set</a:t>
            </a:r>
          </a:p>
        </p:txBody>
      </p:sp>
      <p:sp>
        <p:nvSpPr>
          <p:cNvPr id="21" name="圓角矩形 9">
            <a:extLst>
              <a:ext uri="{FF2B5EF4-FFF2-40B4-BE49-F238E27FC236}">
                <a16:creationId xmlns:a16="http://schemas.microsoft.com/office/drawing/2014/main" id="{98B5E208-9858-29DD-CEB9-95E38BFFC95D}"/>
              </a:ext>
            </a:extLst>
          </p:cNvPr>
          <p:cNvSpPr/>
          <p:nvPr/>
        </p:nvSpPr>
        <p:spPr>
          <a:xfrm>
            <a:off x="6359237" y="322532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Testing different classification model for prediction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2" name="圓角矩形 11">
            <a:extLst>
              <a:ext uri="{FF2B5EF4-FFF2-40B4-BE49-F238E27FC236}">
                <a16:creationId xmlns:a16="http://schemas.microsoft.com/office/drawing/2014/main" id="{F5A51081-CF81-6C52-E6AB-AA6CE38DD384}"/>
              </a:ext>
            </a:extLst>
          </p:cNvPr>
          <p:cNvSpPr/>
          <p:nvPr/>
        </p:nvSpPr>
        <p:spPr>
          <a:xfrm>
            <a:off x="6359237" y="405540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Using </a:t>
            </a:r>
            <a:r>
              <a:rPr lang="en-US" altLang="zh-TW" dirty="0" err="1">
                <a:solidFill>
                  <a:schemeClr val="tx1"/>
                </a:solidFill>
              </a:rPr>
              <a:t>GridSearchCV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to find the best model parameter</a:t>
            </a:r>
          </a:p>
        </p:txBody>
      </p:sp>
      <p:sp>
        <p:nvSpPr>
          <p:cNvPr id="23" name="圓角矩形 12">
            <a:extLst>
              <a:ext uri="{FF2B5EF4-FFF2-40B4-BE49-F238E27FC236}">
                <a16:creationId xmlns:a16="http://schemas.microsoft.com/office/drawing/2014/main" id="{E3C856FD-F2D1-C330-7426-22D2F4F5980A}"/>
              </a:ext>
            </a:extLst>
          </p:cNvPr>
          <p:cNvSpPr/>
          <p:nvPr/>
        </p:nvSpPr>
        <p:spPr>
          <a:xfrm>
            <a:off x="6359237" y="488548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Check R square and confusion matrix evaluate result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709BD04A-65AD-8F5B-EB20-7BED13629D71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9152155" y="2063925"/>
            <a:ext cx="0" cy="331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B79FCAA1-D9B7-98D0-91DB-CAC7FDF0A56A}"/>
              </a:ext>
            </a:extLst>
          </p:cNvPr>
          <p:cNvCxnSpPr>
            <a:stCxn id="20" idx="2"/>
            <a:endCxn id="21" idx="0"/>
          </p:cNvCxnSpPr>
          <p:nvPr/>
        </p:nvCxnSpPr>
        <p:spPr>
          <a:xfrm>
            <a:off x="9152155" y="2894005"/>
            <a:ext cx="0" cy="331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69CFC96E-418C-A7A8-C6F6-4EB2EF59F2D2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9152155" y="3724085"/>
            <a:ext cx="0" cy="331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F8C74C5F-B03D-DDC8-FEDA-BF2109539775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9152155" y="4554165"/>
            <a:ext cx="0" cy="331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圓角矩形 12">
            <a:extLst>
              <a:ext uri="{FF2B5EF4-FFF2-40B4-BE49-F238E27FC236}">
                <a16:creationId xmlns:a16="http://schemas.microsoft.com/office/drawing/2014/main" id="{4155BED7-2B94-3A95-944E-839CBBA74403}"/>
              </a:ext>
            </a:extLst>
          </p:cNvPr>
          <p:cNvSpPr/>
          <p:nvPr/>
        </p:nvSpPr>
        <p:spPr>
          <a:xfrm>
            <a:off x="6359237" y="571556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Using bar chart to comparing different model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71FCB573-3114-DBEA-36EB-C21F16E44047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>
            <a:off x="9152155" y="5384245"/>
            <a:ext cx="0" cy="331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368639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6317135" y="1877006"/>
            <a:ext cx="3788501" cy="2717290"/>
            <a:chOff x="5223402" y="1376140"/>
            <a:chExt cx="6733358" cy="4829479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23402" y="1376140"/>
              <a:ext cx="6733358" cy="2539924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23402" y="3916064"/>
              <a:ext cx="6733358" cy="2289555"/>
            </a:xfrm>
            <a:prstGeom prst="rect">
              <a:avLst/>
            </a:prstGeom>
          </p:spPr>
        </p:pic>
      </p:grpSp>
      <p:pic>
        <p:nvPicPr>
          <p:cNvPr id="10" name="圖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227" y="1877006"/>
            <a:ext cx="4264055" cy="271729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5754453" y="1368639"/>
            <a:ext cx="6247047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4851827"/>
            <a:ext cx="7068725" cy="773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8737" y="5338048"/>
            <a:ext cx="3149745" cy="137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745325"/>
            <a:ext cx="10766588" cy="48324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flight number above 20, then successful rate rapidly increase.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launch sites have different success rates. CCAFS LC-40, has a success rate of 60 %, while KSC LC-39A and VAFB SLC 4E has a success rate of 77%.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is the main launch site which has the highest flight number.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341" y="2258818"/>
            <a:ext cx="10323317" cy="21018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705962"/>
            <a:ext cx="10515600" cy="494629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Payload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zh-TW" alt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sites VAFB SLC 4E’s max pay load mass is below 10000.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payload mass in a range of 0-6000 kg. 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702243C-6DF8-1DD8-D903-BC0EC3346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333712"/>
            <a:ext cx="10767270" cy="20782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05190" y="2082114"/>
            <a:ext cx="5036430" cy="381158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 has 100% success rate with 5 sample.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 , GEO , HEO have 100% success rate with only 1 sample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 (1) has 0%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GTO (27) has the around 50% success rate but largest sample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TW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176" y="2082114"/>
            <a:ext cx="5477528" cy="349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6"/>
            <a:ext cx="10950041" cy="4460584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flight number become bigger, the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increase.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later setting Orbit preferences(with bigger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perforce better.   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appears to perform better in LEO or SO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695" y="2578048"/>
            <a:ext cx="9705647" cy="19334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57400"/>
            <a:ext cx="10812389" cy="45262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 and SSO seem to have relatively low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 always com with largely higher payload then other orbit.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96" y="2602041"/>
            <a:ext cx="9983988" cy="194046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26720" y="2069757"/>
            <a:ext cx="519683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 generally increases over years.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only slight dip in 2018.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is above 80% in recent years.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141" y="1841858"/>
            <a:ext cx="5981261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 launch site are listed in the right fig. They are: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SLC-4E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265A59D-0F43-C9A1-8E83-3FD31A99F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340" y="3429000"/>
            <a:ext cx="4856904" cy="30101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703C5BE-8575-34AA-4DA4-2282E46A6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509" y="3191075"/>
            <a:ext cx="10561481" cy="20965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carried by boosters from NASA is 45996 kg.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F890507-7614-CF1D-08AE-8A515BE67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346" y="3580112"/>
            <a:ext cx="9246916" cy="19814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 is about 2543.67 kg.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C2FBE33-0F93-9C4E-7EE2-20D784A2A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731" y="3429000"/>
            <a:ext cx="9394792" cy="219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pad is 2017/1/5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4C030A3-81CC-799D-DC97-E1702E47F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59" y="4092601"/>
            <a:ext cx="8698481" cy="172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</a:t>
            </a:r>
            <a:r>
              <a:rPr lang="zh-TW" alt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boosters</a:t>
            </a:r>
            <a:r>
              <a:rPr lang="zh-TW" alt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 retrieve which have successfully landed on drone ship and had payload mass greater than 4000 but less than 6000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E5D2B3E-96F2-CC68-1100-2B284C39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5060" y="4001294"/>
            <a:ext cx="3876675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17456"/>
            <a:ext cx="11036452" cy="470189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 are collected from SpaceX API and web scraping  from SpaceX Wikipedia page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using data visualization and create a dashboard, some insight can be found by figure.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Top majority: </a:t>
            </a:r>
            <a:b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develop a  model to  predict successful Stage 1 recovery in order to lower the cost.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machine learning model with best accuracy is KNN classification, with accuracy of 90.3%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310945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 successful outcomes is 100 times while there were 1 time payload status is unclear.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EBD7323-DA52-8B97-B4DC-6563F6FE2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079" y="3743632"/>
            <a:ext cx="5629275" cy="2038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Table on the right hand shows the max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is 15600.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booster versions are all F9 B5 B10xx.x variety.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10538F5-164B-FC7A-FD8E-1CD6921BA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462" y="3429000"/>
            <a:ext cx="3376042" cy="3124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2</a:t>
            </a:r>
            <a:r>
              <a:rPr lang="zh-TW" alt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altLang="zh-TW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altLang="zh-TW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altLang="zh-TW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were </a:t>
            </a:r>
            <a:r>
              <a:rPr lang="en-US" altLang="zh-TW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queried in above condition.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7467FA5-AEDF-706A-B391-B3F802CEE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95" y="4149148"/>
            <a:ext cx="7353302" cy="219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returns a list of landings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outcomes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between 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2010-06-04 and 2017-03-20.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total 8 types of result and can category into 3 types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Success: including [</a:t>
            </a:r>
            <a:r>
              <a:rPr lang="en-US" altLang="zh-TW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Success, Success (drone ship), Success (ground pad)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Failure: </a:t>
            </a:r>
            <a:r>
              <a:rPr lang="en-US" altLang="zh-TW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including [Failure, Failure (drone ship), Failure (parachute)]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Other: </a:t>
            </a:r>
            <a:r>
              <a:rPr lang="en-US" altLang="zh-TW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including [No attempt, Controlled (ocean)]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6EC8587-8EAB-06EF-56E1-A0DAA4C92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7547" y="3018503"/>
            <a:ext cx="3541967" cy="33008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697557"/>
            <a:ext cx="7153213" cy="172965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findings:</a:t>
            </a:r>
          </a:p>
          <a:p>
            <a:pPr lvl="1"/>
            <a:r>
              <a:rPr lang="en-US" dirty="0"/>
              <a:t>Only 1 launch site on west coast, most </a:t>
            </a:r>
            <a:r>
              <a:rPr lang="en-US" altLang="zh-TW" dirty="0"/>
              <a:t>launch site on east coast.</a:t>
            </a:r>
          </a:p>
          <a:p>
            <a:pPr lvl="1"/>
            <a:r>
              <a:rPr lang="en-US" dirty="0"/>
              <a:t>All </a:t>
            </a:r>
            <a:r>
              <a:rPr lang="en-US" altLang="zh-TW" dirty="0"/>
              <a:t>launch site near the sea.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 launch sites’ location on map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14" y="1488177"/>
            <a:ext cx="6290397" cy="295913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23" y="1488177"/>
            <a:ext cx="3362388" cy="199959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3223" y="3693518"/>
            <a:ext cx="3362388" cy="221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295120"/>
            <a:ext cx="9974190" cy="126472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using clusters, launch outcome of each site can be visualize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figure above, green icon means successful landing while red icon means failed landing.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Map of color-labeled launch outcomes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006" y="1365063"/>
            <a:ext cx="4056158" cy="34581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572" y="1365064"/>
            <a:ext cx="4042837" cy="34581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5"/>
          <a:srcRect t="21207" r="35786" b="3490"/>
          <a:stretch/>
        </p:blipFill>
        <p:spPr>
          <a:xfrm>
            <a:off x="4053294" y="1365064"/>
            <a:ext cx="4112894" cy="34581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0910" y="5173980"/>
            <a:ext cx="8597827" cy="1425915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findings, 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ake CCAFS SLC-40 as example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close to railways, highways.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are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close to coasts.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relative far from populated areas.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altLang="zh-TW" dirty="0">
                <a:solidFill>
                  <a:srgbClr val="0B49CB"/>
                </a:solidFill>
                <a:latin typeface="Abadi"/>
              </a:rPr>
              <a:t>Distance to key location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786" y="1353999"/>
            <a:ext cx="2678165" cy="406482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007" y="1388264"/>
            <a:ext cx="5273037" cy="369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436917"/>
            <a:ext cx="9745589" cy="187512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account for the highest success amount (41.7%) in all launches site.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account for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lowest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amount(12.5) in all launches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of total success by launches site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929" y="1450325"/>
            <a:ext cx="7917476" cy="298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94038"/>
            <a:ext cx="10232312" cy="4107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The commercial space age is coming.  Offering space travel affordable for everyone may be feasible in recent future.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Some company has already launch their plan, such as Virgin Galactic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SpaceX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is the benchmark in this field owing to lower rocket price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 built a company(</a:t>
            </a:r>
            <a:r>
              <a:rPr lang="en-US" altLang="zh-TW" sz="1800" dirty="0" err="1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SpaceY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which can compete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with SpaceX, top majority is to train a  model to  predict successful Stage 1 recovery 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116194"/>
            <a:ext cx="10551583" cy="131101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has the highest success rate(76.9%)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Pie chart for launch site with highest launch success ratio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990" y="1535383"/>
            <a:ext cx="8409973" cy="313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63536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elements and 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payload range [6000~10000</a:t>
            </a:r>
            <a:r>
              <a:rPr lang="zh-TW" alt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kg], almost all the launch outcome is false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altLang="zh-TW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 the other hands, in payload range [0~6000</a:t>
            </a:r>
            <a:r>
              <a:rPr lang="zh-TW" alt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kg], the launch outcome become successful more often.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altLang="zh-TW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vs. Launch Outcome scatter plot for all sites 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093" y="1694285"/>
            <a:ext cx="6733358" cy="227175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8093" y="4137656"/>
            <a:ext cx="6733358" cy="228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23206"/>
            <a:ext cx="10515601" cy="5192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 the condition of [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test_size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=0.2,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random_state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=2] and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gridsearch_cv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find the best score, KNN has 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highest classification accuracy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score is 0.903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714" y="1956085"/>
            <a:ext cx="5220772" cy="269904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911" y="2419084"/>
            <a:ext cx="44291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91146"/>
            <a:ext cx="10233962" cy="69619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810" y="2450017"/>
            <a:ext cx="5196644" cy="3776375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770011" y="2360612"/>
            <a:ext cx="4850280" cy="35829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 models predicted 12 successful landings when the true label was successful landing.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models predicted 3 unsuccessful landings when the true label was unsuccessful landing.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models predicted 3 successful landings when the true label was unsuccessful landings (false positives). 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104445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task: </a:t>
            </a: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built a company(</a:t>
            </a:r>
            <a:r>
              <a:rPr lang="en-US" altLang="zh-TW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which can compete with </a:t>
            </a:r>
            <a:r>
              <a:rPr lang="en-US" altLang="zh-TW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endParaRPr lang="en-US" altLang="zh-TW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Top majority: </a:t>
            </a:r>
            <a:b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develop a  model to  predict successful Stage 1 recovery in order to lower the cost.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 are collected from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and web scraping  from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 page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using data visualization and create a dashboard, some insight can be found by figure.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altLang="zh-TW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model with best accuracy is KNN classification, with accuracy of 90.3%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more data or features can be collected or consider, the  machine learning model may  improve  its accuracy.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Author's GitHub:</a:t>
            </a:r>
            <a:b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https://github.com/CKMaxwell</a:t>
            </a: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45726"/>
            <a:ext cx="11421989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from 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public API and Wikipedia page of 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will be used in this project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Convert landing outcomes(successful/ un</a:t>
            </a:r>
            <a:r>
              <a:rPr lang="en-US" altLang="zh-TW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into (1/0) class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Machine learning </a:t>
            </a:r>
            <a:r>
              <a:rPr lang="en-US" altLang="zh-TW" sz="7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methodologies, including Decision Tree Classifier, Logistic regression, KNN and SVM will be used.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altLang="zh-TW" sz="7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altLang="zh-TW" sz="7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be used to tuning model</a:t>
            </a:r>
            <a:r>
              <a:rPr lang="en-US" altLang="zh-TW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  <a:endParaRPr lang="en-US" altLang="zh-TW" sz="7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by two ways:  SpaceX public API and Wikipedia page.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useful data and dealing with missing value will be down in</a:t>
            </a:r>
            <a:r>
              <a:rPr lang="en-US" altLang="zh-TW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this step.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flow of collecting data from both ways are shown in following slides.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5275261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flow chart of collecting data from SpaceX API show on right hand side.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step can conclude with 2 points: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 and select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1-jupyter-labs-spacex-data-collection-api.ipynb</a:t>
            </a:r>
            <a:endParaRPr lang="en-US" sz="10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6359237" y="1440298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Request data from </a:t>
            </a:r>
            <a:r>
              <a:rPr lang="en-US" altLang="zh-TW" dirty="0" err="1">
                <a:solidFill>
                  <a:schemeClr val="tx1"/>
                </a:solidFill>
              </a:rPr>
              <a:t>SpaceX</a:t>
            </a:r>
            <a:r>
              <a:rPr lang="en-US" altLang="zh-TW" dirty="0">
                <a:solidFill>
                  <a:schemeClr val="tx1"/>
                </a:solidFill>
              </a:rPr>
              <a:t> API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4" name="圓角矩形 53"/>
          <p:cNvSpPr/>
          <p:nvPr/>
        </p:nvSpPr>
        <p:spPr>
          <a:xfrm>
            <a:off x="6359237" y="2229886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Decode request data into .</a:t>
            </a:r>
            <a:r>
              <a:rPr lang="en-US" altLang="zh-TW" dirty="0" err="1">
                <a:solidFill>
                  <a:schemeClr val="tx1"/>
                </a:solidFill>
              </a:rPr>
              <a:t>json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5" name="圓角矩形 54"/>
          <p:cNvSpPr/>
          <p:nvPr/>
        </p:nvSpPr>
        <p:spPr>
          <a:xfrm>
            <a:off x="6359237" y="3019474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Normalize request(.</a:t>
            </a:r>
            <a:r>
              <a:rPr lang="en-US" altLang="zh-TW" dirty="0" err="1">
                <a:solidFill>
                  <a:schemeClr val="tx1"/>
                </a:solidFill>
              </a:rPr>
              <a:t>json</a:t>
            </a:r>
            <a:r>
              <a:rPr lang="en-US" altLang="zh-TW" dirty="0">
                <a:solidFill>
                  <a:schemeClr val="tx1"/>
                </a:solidFill>
              </a:rPr>
              <a:t>) into </a:t>
            </a:r>
            <a:r>
              <a:rPr lang="en-US" altLang="zh-TW" dirty="0" err="1">
                <a:solidFill>
                  <a:schemeClr val="tx1"/>
                </a:solidFill>
              </a:rPr>
              <a:t>dataframe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6" name="圓角矩形 55"/>
          <p:cNvSpPr/>
          <p:nvPr/>
        </p:nvSpPr>
        <p:spPr>
          <a:xfrm>
            <a:off x="6359237" y="3809063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Select specific column </a:t>
            </a:r>
            <a:r>
              <a:rPr lang="en-US" altLang="zh-TW" dirty="0" err="1">
                <a:solidFill>
                  <a:schemeClr val="tx1"/>
                </a:solidFill>
              </a:rPr>
              <a:t>fron</a:t>
            </a:r>
            <a:r>
              <a:rPr lang="en-US" altLang="zh-TW" dirty="0">
                <a:solidFill>
                  <a:schemeClr val="tx1"/>
                </a:solidFill>
              </a:rPr>
              <a:t> </a:t>
            </a:r>
            <a:r>
              <a:rPr lang="en-US" altLang="zh-TW" dirty="0" err="1">
                <a:solidFill>
                  <a:schemeClr val="tx1"/>
                </a:solidFill>
              </a:rPr>
              <a:t>dataframe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('rocket', 'payloads', '</a:t>
            </a:r>
            <a:r>
              <a:rPr lang="en-US" altLang="zh-TW" dirty="0" err="1">
                <a:solidFill>
                  <a:schemeClr val="tx1"/>
                </a:solidFill>
              </a:rPr>
              <a:t>launchpad</a:t>
            </a:r>
            <a:r>
              <a:rPr lang="en-US" altLang="zh-TW" dirty="0">
                <a:solidFill>
                  <a:schemeClr val="tx1"/>
                </a:solidFill>
              </a:rPr>
              <a:t>', 'cores' …)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7" name="圓角矩形 56"/>
          <p:cNvSpPr/>
          <p:nvPr/>
        </p:nvSpPr>
        <p:spPr>
          <a:xfrm>
            <a:off x="6359237" y="4598652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Rescreen each column to extract useful data for analysis 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8" name="圓角矩形 57"/>
          <p:cNvSpPr/>
          <p:nvPr/>
        </p:nvSpPr>
        <p:spPr>
          <a:xfrm>
            <a:off x="6359237" y="538824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 algn="ctr">
              <a:lnSpc>
                <a:spcPts val="1650"/>
              </a:lnSpc>
              <a:spcBef>
                <a:spcPts val="280"/>
              </a:spcBef>
            </a:pPr>
            <a:r>
              <a:rPr lang="en-US" altLang="zh-TW" dirty="0">
                <a:solidFill>
                  <a:schemeClr val="tx1"/>
                </a:solidFill>
              </a:rPr>
              <a:t>Filter </a:t>
            </a:r>
            <a:r>
              <a:rPr lang="en-US" altLang="zh-TW" dirty="0" err="1">
                <a:solidFill>
                  <a:schemeClr val="tx1"/>
                </a:solidFill>
              </a:rPr>
              <a:t>dataframe</a:t>
            </a:r>
            <a:r>
              <a:rPr lang="en-US" altLang="zh-TW" dirty="0">
                <a:solidFill>
                  <a:schemeClr val="tx1"/>
                </a:solidFill>
              </a:rPr>
              <a:t> to only  include Falcon 9  launches</a:t>
            </a:r>
          </a:p>
        </p:txBody>
      </p:sp>
      <p:sp>
        <p:nvSpPr>
          <p:cNvPr id="59" name="圓角矩形 58"/>
          <p:cNvSpPr/>
          <p:nvPr/>
        </p:nvSpPr>
        <p:spPr>
          <a:xfrm>
            <a:off x="6359237" y="6177829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 algn="ctr">
              <a:lnSpc>
                <a:spcPts val="1650"/>
              </a:lnSpc>
              <a:spcBef>
                <a:spcPts val="280"/>
              </a:spcBef>
            </a:pPr>
            <a:r>
              <a:rPr lang="en-US" altLang="zh-TW" dirty="0">
                <a:solidFill>
                  <a:schemeClr val="tx1"/>
                </a:solidFill>
              </a:rPr>
              <a:t>Using mean value to deal with missing values</a:t>
            </a:r>
          </a:p>
        </p:txBody>
      </p:sp>
      <p:cxnSp>
        <p:nvCxnSpPr>
          <p:cNvPr id="62" name="直線單箭頭接點 61"/>
          <p:cNvCxnSpPr>
            <a:stCxn id="2" idx="2"/>
            <a:endCxn id="54" idx="0"/>
          </p:cNvCxnSpPr>
          <p:nvPr/>
        </p:nvCxnSpPr>
        <p:spPr>
          <a:xfrm>
            <a:off x="9152155" y="1939062"/>
            <a:ext cx="0" cy="2908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/>
          <p:cNvCxnSpPr>
            <a:stCxn id="54" idx="2"/>
            <a:endCxn id="55" idx="0"/>
          </p:cNvCxnSpPr>
          <p:nvPr/>
        </p:nvCxnSpPr>
        <p:spPr>
          <a:xfrm>
            <a:off x="9152155" y="2728650"/>
            <a:ext cx="0" cy="2908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單箭頭接點 66"/>
          <p:cNvCxnSpPr>
            <a:stCxn id="55" idx="2"/>
            <a:endCxn id="56" idx="0"/>
          </p:cNvCxnSpPr>
          <p:nvPr/>
        </p:nvCxnSpPr>
        <p:spPr>
          <a:xfrm>
            <a:off x="9152155" y="3518238"/>
            <a:ext cx="0" cy="2908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單箭頭接點 69"/>
          <p:cNvCxnSpPr>
            <a:stCxn id="56" idx="2"/>
            <a:endCxn id="57" idx="0"/>
          </p:cNvCxnSpPr>
          <p:nvPr/>
        </p:nvCxnSpPr>
        <p:spPr>
          <a:xfrm>
            <a:off x="9152155" y="4307827"/>
            <a:ext cx="0" cy="2908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>
            <a:stCxn id="58" idx="2"/>
            <a:endCxn id="59" idx="0"/>
          </p:cNvCxnSpPr>
          <p:nvPr/>
        </p:nvCxnSpPr>
        <p:spPr>
          <a:xfrm>
            <a:off x="9152155" y="5887005"/>
            <a:ext cx="0" cy="2908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/>
          <p:cNvCxnSpPr>
            <a:stCxn id="57" idx="2"/>
            <a:endCxn id="58" idx="0"/>
          </p:cNvCxnSpPr>
          <p:nvPr/>
        </p:nvCxnSpPr>
        <p:spPr>
          <a:xfrm>
            <a:off x="9152155" y="5097416"/>
            <a:ext cx="0" cy="2908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5173589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flow chart of collecting data from Wikipedia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 from wiki and SpaceX API will be used in later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TW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Notebook: 2-jupyter-labs-webscraping.ipynb</a:t>
            </a:r>
            <a:endParaRPr lang="en-US" altLang="zh-TW" sz="1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圓角矩形 7"/>
          <p:cNvSpPr/>
          <p:nvPr/>
        </p:nvSpPr>
        <p:spPr>
          <a:xfrm>
            <a:off x="6359237" y="1565161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Request</a:t>
            </a:r>
            <a:r>
              <a:rPr lang="en-US" altLang="zh-TW" spc="-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Falcon9 Launch Wiki page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6359237" y="2532520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Create a </a:t>
            </a:r>
            <a:r>
              <a:rPr lang="en-US" altLang="zh-TW" dirty="0" err="1">
                <a:solidFill>
                  <a:schemeClr val="tx1"/>
                </a:solidFill>
              </a:rPr>
              <a:t>BeautifulSoup</a:t>
            </a:r>
            <a:r>
              <a:rPr lang="en-US" altLang="zh-TW" dirty="0">
                <a:solidFill>
                  <a:schemeClr val="tx1"/>
                </a:solidFill>
              </a:rPr>
              <a:t> object from the HTML response</a:t>
            </a:r>
          </a:p>
        </p:txBody>
      </p:sp>
      <p:sp>
        <p:nvSpPr>
          <p:cNvPr id="10" name="圓角矩形 9"/>
          <p:cNvSpPr/>
          <p:nvPr/>
        </p:nvSpPr>
        <p:spPr>
          <a:xfrm>
            <a:off x="6359237" y="3499879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Find table with launch records from </a:t>
            </a:r>
            <a:r>
              <a:rPr lang="en-US" altLang="zh-TW" dirty="0" err="1">
                <a:solidFill>
                  <a:schemeClr val="tx1"/>
                </a:solidFill>
              </a:rPr>
              <a:t>BeautifulSoup</a:t>
            </a:r>
            <a:r>
              <a:rPr lang="en-US" altLang="zh-TW" dirty="0">
                <a:solidFill>
                  <a:schemeClr val="tx1"/>
                </a:solidFill>
              </a:rPr>
              <a:t> object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圓角矩形 11"/>
          <p:cNvSpPr/>
          <p:nvPr/>
        </p:nvSpPr>
        <p:spPr>
          <a:xfrm>
            <a:off x="6359237" y="4467238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Create a data frame by parsing the launch HTML tables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6359237" y="5434598"/>
            <a:ext cx="5585835" cy="49876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Export above data to a CSV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6" name="直線單箭頭接點 15"/>
          <p:cNvCxnSpPr>
            <a:stCxn id="8" idx="2"/>
            <a:endCxn id="9" idx="0"/>
          </p:cNvCxnSpPr>
          <p:nvPr/>
        </p:nvCxnSpPr>
        <p:spPr>
          <a:xfrm>
            <a:off x="9152155" y="2063925"/>
            <a:ext cx="0" cy="4685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stCxn id="9" idx="2"/>
            <a:endCxn id="10" idx="0"/>
          </p:cNvCxnSpPr>
          <p:nvPr/>
        </p:nvCxnSpPr>
        <p:spPr>
          <a:xfrm>
            <a:off x="9152155" y="3031284"/>
            <a:ext cx="0" cy="4685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10" idx="2"/>
            <a:endCxn id="12" idx="0"/>
          </p:cNvCxnSpPr>
          <p:nvPr/>
        </p:nvCxnSpPr>
        <p:spPr>
          <a:xfrm>
            <a:off x="9152155" y="3998643"/>
            <a:ext cx="0" cy="4685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stCxn id="12" idx="2"/>
            <a:endCxn id="13" idx="0"/>
          </p:cNvCxnSpPr>
          <p:nvPr/>
        </p:nvCxnSpPr>
        <p:spPr>
          <a:xfrm>
            <a:off x="9152155" y="4966002"/>
            <a:ext cx="0" cy="4685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155be751-a274-42e8-93fb-f39d3b9bccc8"/>
    <ds:schemaRef ds:uri="http://schemas.openxmlformats.org/package/2006/metadata/core-properties"/>
    <ds:schemaRef ds:uri="f80a141d-92ca-4d3d-9308-f7e7b1d44ce8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899</TotalTime>
  <Words>2302</Words>
  <Application>Microsoft Office PowerPoint</Application>
  <PresentationFormat>寬螢幕</PresentationFormat>
  <Paragraphs>341</Paragraphs>
  <Slides>47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4" baseType="lpstr">
      <vt:lpstr>Carlito</vt:lpstr>
      <vt:lpstr>微軟正黑體</vt:lpstr>
      <vt:lpstr>Abadi</vt:lpstr>
      <vt:lpstr>Arial</vt:lpstr>
      <vt:lpstr>Calibri</vt:lpstr>
      <vt:lpstr>IBM Plex Mono SemiBold</vt:lpstr>
      <vt:lpstr>Custom Design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Andy Tsai</cp:lastModifiedBy>
  <cp:revision>228</cp:revision>
  <dcterms:created xsi:type="dcterms:W3CDTF">2021-04-29T18:58:34Z</dcterms:created>
  <dcterms:modified xsi:type="dcterms:W3CDTF">2026-01-12T10:36:08Z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